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Amatic SC"/>
      <p:regular r:id="rId31"/>
      <p:bold r:id="rId32"/>
    </p:embeddedFont>
    <p:embeddedFont>
      <p:font typeface="Source Code Pr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maticSC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SourceCodePro-regular.fntdata"/><Relationship Id="rId10" Type="http://schemas.openxmlformats.org/officeDocument/2006/relationships/slide" Target="slides/slide5.xml"/><Relationship Id="rId32" Type="http://schemas.openxmlformats.org/officeDocument/2006/relationships/font" Target="fonts/AmaticSC-bold.fntdata"/><Relationship Id="rId13" Type="http://schemas.openxmlformats.org/officeDocument/2006/relationships/slide" Target="slides/slide8.xml"/><Relationship Id="rId35" Type="http://schemas.openxmlformats.org/officeDocument/2006/relationships/font" Target="fonts/SourceCodePro-italic.fntdata"/><Relationship Id="rId12" Type="http://schemas.openxmlformats.org/officeDocument/2006/relationships/slide" Target="slides/slide7.xml"/><Relationship Id="rId34" Type="http://schemas.openxmlformats.org/officeDocument/2006/relationships/font" Target="fonts/SourceCodePr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SourceCodePr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f59039d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f5903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a9191b2dc1_0_6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a9191b2dc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9191b2dc1_0_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9191b2dc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a9191b2dc1_0_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a9191b2dc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9191b2dc1_0_8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9191b2dc1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a9191b2dc1_0_9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a9191b2dc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9191b2dc1_0_10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9191b2dc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b202d81319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b202d813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b202d81319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b202d8131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b202d8131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b202d8131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202d8131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b202d8131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202d8131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202d8131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202d8131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202d8131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b202d8131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b202d8131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202d8131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202d8131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202d8131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202d8131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9191b2dc1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9191b2dc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9191b2dc1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9191b2dc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9191b2dc1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9191b2dc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9191b2dc1_0_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9191b2dc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9191b2dc1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9191b2dc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9191b2dc1_0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9191b2dc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9191b2dc1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9191b2dc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7. modelos de ensamble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Fecha: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490250" y="526350"/>
            <a:ext cx="8159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7.1		boosting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boosting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228675"/>
            <a:ext cx="36120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El ensamble se realiza entrenando cada modelo débil enfatizando las instancias que no fueron bien clasificadas por el modelo anterior. Los resultados de estos modelos se combinan de forma determinística. </a:t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3775" y="766775"/>
            <a:ext cx="5220225" cy="394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-119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boosting</a:t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049" y="789050"/>
            <a:ext cx="7819550" cy="430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boosting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228675"/>
            <a:ext cx="3209700" cy="38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El objetivo de ajustar los modelos de forma secuencial es darle mayor “peso” a las instancias que previamente no fueron bien clasificadas, este entrenamiento incremental. Se va construyendo una solución robusta. </a:t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1400" y="756517"/>
            <a:ext cx="5774999" cy="4314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¿cuántos learners son necesarios?</a:t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311700" y="1228675"/>
            <a:ext cx="3863400" cy="38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No existe una regla que nos permita determinar cuántos learners son necesarios. Sin embargo, podemos graficar el score alcanzado por el modelo de ensamble con k learners y observar gráficamente donde se estabilice.</a:t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9226" y="1201100"/>
            <a:ext cx="4425425" cy="318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implementaciones de boosting</a:t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311700" y="1228675"/>
            <a:ext cx="8367300" cy="38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implementaciones más usadas de boosting son: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AdaBoost (Adaptative Boosting)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GradientBoost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XGBoost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adaboost</a:t>
            </a:r>
            <a:endParaRPr/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11700" y="1228675"/>
            <a:ext cx="1575900" cy="38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Se define como una suma pesada de los weak learners que componen el ensamble.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2725" y="838300"/>
            <a:ext cx="7071276" cy="374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490250" y="526350"/>
            <a:ext cx="8159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7.2		bagging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bagging - BOOtSTRAP aggregation</a:t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1217400"/>
            <a:ext cx="40647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boostrap es un tipo de remuestreo que implica que cada weak learner del conjunto vote con el mismo peso.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Las muestras se generan de tal manera que las muestras son diferentes de entre sí, sin embargo, se permite el reemplazo.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7150" y="2295837"/>
            <a:ext cx="4621025" cy="260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6149" y="213900"/>
            <a:ext cx="3382025" cy="183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Bagging</a:t>
            </a:r>
            <a:endParaRPr/>
          </a:p>
        </p:txBody>
      </p:sp>
      <p:sp>
        <p:nvSpPr>
          <p:cNvPr id="182" name="Google Shape;182;p31"/>
          <p:cNvSpPr txBox="1"/>
          <p:nvPr>
            <p:ph idx="1" type="body"/>
          </p:nvPr>
        </p:nvSpPr>
        <p:spPr>
          <a:xfrm>
            <a:off x="311700" y="1093850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Para promover la varianza del modelo, e</a:t>
            </a:r>
            <a:r>
              <a:rPr lang="es" sz="1500"/>
              <a:t>ntrena cada modelo débil usando un subconjunto dibujado al azar del conjunto de entrenamiento.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L</a:t>
            </a:r>
            <a:r>
              <a:rPr lang="es" sz="1500"/>
              <a:t>os resultados de cada weak learner se combina en forma de votación.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6175" y="2326325"/>
            <a:ext cx="6261951" cy="274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modelos de ensamble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entre más elementos ¡mejor!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4700" y="1736302"/>
            <a:ext cx="6858699" cy="342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Bagging</a:t>
            </a:r>
            <a:endParaRPr/>
          </a:p>
        </p:txBody>
      </p:sp>
      <p:sp>
        <p:nvSpPr>
          <p:cNvPr id="189" name="Google Shape;189;p3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 un método que se puede realizar en paralelo, ya que los weak learners se ajustan independientemente, por lo que se pueden entrenar al mismo tiempo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Gracias a los subconjuntos entrenados, el modelo de ensamble bagging produce un modelo más robusto que los modelos </a:t>
            </a:r>
            <a:r>
              <a:rPr lang="es"/>
              <a:t>individuales</a:t>
            </a:r>
            <a:r>
              <a:rPr lang="es"/>
              <a:t> que lo componen.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weak learner - trees</a:t>
            </a:r>
            <a:endParaRPr/>
          </a:p>
        </p:txBody>
      </p:sp>
      <p:sp>
        <p:nvSpPr>
          <p:cNvPr id="195" name="Google Shape;195;p3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Los árboles poco profundos tienen menos varianza pero un mayor sesgo y serán mejores para métodos secuenciales.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Los árboles profundos tienen un sesgo bajo pero una varianza alta, por lo que son opciones relevantes para bagging.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RANDOM FOREST </a:t>
            </a:r>
            <a:endParaRPr/>
          </a:p>
        </p:txBody>
      </p:sp>
      <p:pic>
        <p:nvPicPr>
          <p:cNvPr id="201" name="Google Shape;201;p34"/>
          <p:cNvPicPr preferRelativeResize="0"/>
          <p:nvPr/>
        </p:nvPicPr>
        <p:blipFill rotWithShape="1">
          <a:blip r:embed="rId3">
            <a:alphaModFix/>
          </a:blip>
          <a:srcRect b="11956" l="15722" r="15197" t="19404"/>
          <a:stretch/>
        </p:blipFill>
        <p:spPr>
          <a:xfrm>
            <a:off x="1211188" y="1093850"/>
            <a:ext cx="6721627" cy="375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RANDOM FOREST </a:t>
            </a:r>
            <a:endParaRPr/>
          </a:p>
        </p:txBody>
      </p:sp>
      <p:sp>
        <p:nvSpPr>
          <p:cNvPr id="207" name="Google Shape;207;p35"/>
          <p:cNvSpPr txBox="1"/>
          <p:nvPr>
            <p:ph idx="1" type="body"/>
          </p:nvPr>
        </p:nvSpPr>
        <p:spPr>
          <a:xfrm>
            <a:off x="311700" y="1827300"/>
            <a:ext cx="3850500" cy="27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000"/>
              <a:t>La unión hace la fuerza!</a:t>
            </a:r>
            <a:endParaRPr sz="2000"/>
          </a:p>
        </p:txBody>
      </p:sp>
      <p:pic>
        <p:nvPicPr>
          <p:cNvPr id="208" name="Google Shape;20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223" y="561675"/>
            <a:ext cx="4444077" cy="450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RANDOM FOREST</a:t>
            </a:r>
            <a:endParaRPr/>
          </a:p>
        </p:txBody>
      </p:sp>
      <p:sp>
        <p:nvSpPr>
          <p:cNvPr id="214" name="Google Shape;214;p3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Emplea árboles profundos para producir una salida con baja varianza.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Al</a:t>
            </a:r>
            <a:r>
              <a:rPr lang="es"/>
              <a:t> hacer crecer cada árbol, en lugar de solo muestrear las observaciones para generar un bootstrap, muestrea las características y usa </a:t>
            </a:r>
            <a:r>
              <a:rPr lang="es"/>
              <a:t>sólo</a:t>
            </a:r>
            <a:r>
              <a:rPr lang="es"/>
              <a:t> un subconjunto aleatorio de ellas para construir el árbol.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Random Forest combina los conceptos de ensamble y selección de características aleatoria del subespacio para crear modelos más robustos.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Ejemplo. identificación tipo de cultivo </a:t>
            </a:r>
            <a:endParaRPr/>
          </a:p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funcionan?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Los modelos de ensamble se basan en la combinación de respuestas de modelos individuales para generar una solución “más fuerte”. 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4975" y="2040372"/>
            <a:ext cx="4202524" cy="28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tipos de ensambles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Existen básicamente 2 tipos de ensambles: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Boosting: Corre de forma secuencial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Bagging: Corre en paralelo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0812" y="2719825"/>
            <a:ext cx="4309313" cy="2195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175" y="2735450"/>
            <a:ext cx="4254676" cy="219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variance bias tradeoff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¿Qué modelo es mejor?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00" y="1666300"/>
            <a:ext cx="4174601" cy="347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6600" y="195270"/>
            <a:ext cx="4703075" cy="183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3975" y="1682500"/>
            <a:ext cx="4324300" cy="323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weak learners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modelos de ensamble están compuestos por weak learners, es decir, modelos de inferencia que por su cuenta no se comportan tan bien porque o deben tener muy alta varianza o muy alto sesgo para obtener buenos resultados.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El objetivo de los modelos de ensamble es reducir el sesgo o la varianza de estos modelos combinándolos para tener un modelo de inferencia más fuerte. 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modelos con alta varianza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228675"/>
            <a:ext cx="4374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La varianza alta está directamente relacionada con el overfitting.</a:t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000" y="2387050"/>
            <a:ext cx="4804550" cy="270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3750" y="362475"/>
            <a:ext cx="4125948" cy="1208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5857" y="1837500"/>
            <a:ext cx="3197144" cy="270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modelos con alto sesgo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83100" y="1228675"/>
            <a:ext cx="39642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Los modelos de alto sesgo son aquellos que tienden a cierta solución y se relaciona al underfitting.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7300" y="160023"/>
            <a:ext cx="5096700" cy="1839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00" y="2713826"/>
            <a:ext cx="5449500" cy="205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 rotWithShape="1">
          <a:blip r:embed="rId5">
            <a:alphaModFix/>
          </a:blip>
          <a:srcRect b="0" l="0" r="56567" t="0"/>
          <a:stretch/>
        </p:blipFill>
        <p:spPr>
          <a:xfrm>
            <a:off x="5514975" y="1962150"/>
            <a:ext cx="328475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tipos de ensamble: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Boosting: combina respuestas de modelos débiles con alto sesgo para reducir su sesgo de forma secuencial y generar un modelo más fuerte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Bagging: combina respuestas de modelos débiles con alta varianza para reducir su varianza en paralelo y generar un modelo más fuerte.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